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</p:sldIdLst>
  <p:sldSz cy="5143500" cx="9144000"/>
  <p:notesSz cx="6858000" cy="9144000"/>
  <p:embeddedFontLst>
    <p:embeddedFont>
      <p:font typeface="Roboto Mono SemiBold"/>
      <p:regular r:id="rId19"/>
      <p:bold r:id="rId20"/>
      <p:italic r:id="rId21"/>
      <p:boldItalic r:id="rId22"/>
    </p:embeddedFont>
    <p:embeddedFont>
      <p:font typeface="Roboto Mono"/>
      <p:regular r:id="rId23"/>
      <p:bold r:id="rId24"/>
      <p:italic r:id="rId25"/>
      <p:boldItalic r:id="rId2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44">
          <p15:clr>
            <a:srgbClr val="747775"/>
          </p15:clr>
        </p15:guide>
        <p15:guide id="2" orient="horz" pos="3096">
          <p15:clr>
            <a:srgbClr val="747775"/>
          </p15:clr>
        </p15:guide>
        <p15:guide id="3" pos="144">
          <p15:clr>
            <a:srgbClr val="747775"/>
          </p15:clr>
        </p15:guide>
        <p15:guide id="4" pos="5616">
          <p15:clr>
            <a:srgbClr val="747775"/>
          </p15:clr>
        </p15:guide>
        <p15:guide id="5" pos="2880">
          <p15:clr>
            <a:srgbClr val="747775"/>
          </p15:clr>
        </p15:guide>
        <p15:guide id="6" pos="2952">
          <p15:clr>
            <a:srgbClr val="747775"/>
          </p15:clr>
        </p15:guide>
        <p15:guide id="7" pos="2808">
          <p15:clr>
            <a:srgbClr val="747775"/>
          </p15:clr>
        </p15:guide>
        <p15:guide id="8" orient="horz" pos="576">
          <p15:clr>
            <a:srgbClr val="747775"/>
          </p15:clr>
        </p15:guide>
        <p15:guide id="9" orient="horz" pos="651">
          <p15:clr>
            <a:srgbClr val="747775"/>
          </p15:clr>
        </p15:guide>
        <p15:guide id="10" orient="horz" pos="720">
          <p15:clr>
            <a:srgbClr val="747775"/>
          </p15:clr>
        </p15:guide>
        <p15:guide id="11" orient="horz" pos="1152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44" orient="horz"/>
        <p:guide pos="3096" orient="horz"/>
        <p:guide pos="144"/>
        <p:guide pos="5616"/>
        <p:guide pos="2880"/>
        <p:guide pos="2952"/>
        <p:guide pos="2808"/>
        <p:guide pos="576" orient="horz"/>
        <p:guide pos="651" orient="horz"/>
        <p:guide pos="720" orient="horz"/>
        <p:guide pos="1152" orient="horz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MonoSemiBold-bold.fntdata"/><Relationship Id="rId22" Type="http://schemas.openxmlformats.org/officeDocument/2006/relationships/font" Target="fonts/RobotoMonoSemiBold-boldItalic.fntdata"/><Relationship Id="rId21" Type="http://schemas.openxmlformats.org/officeDocument/2006/relationships/font" Target="fonts/RobotoMonoSemiBold-italic.fntdata"/><Relationship Id="rId24" Type="http://schemas.openxmlformats.org/officeDocument/2006/relationships/font" Target="fonts/RobotoMono-bold.fntdata"/><Relationship Id="rId23" Type="http://schemas.openxmlformats.org/officeDocument/2006/relationships/font" Target="fonts/RobotoMono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Mono-boldItalic.fntdata"/><Relationship Id="rId25" Type="http://schemas.openxmlformats.org/officeDocument/2006/relationships/font" Target="fonts/RobotoMon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font" Target="fonts/RobotoMonoSemiBold-regular.fntdata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a446a94b46_0_1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a446a94b46_0_1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g3a446a94b46_0_1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5" name="Google Shape;175;g3a446a94b46_0_1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a4661635d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a4661635d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3a4661635d1_0_5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3a4661635d1_0_5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g3a446a94b4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" name="Google Shape;61;g3a446a94b4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3a446a94b46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3a446a94b46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3a446a94b46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3a446a94b46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a446a94b46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g3a446a94b46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a446a94b46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a446a94b46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3a446a94b46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3a446a94b46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a446a94b46_0_8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a446a94b46_0_8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3a446a94b46_0_9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3a446a94b46_0_9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hyperlink" Target="https://github.com/marcelrodriguezricc/wkb-evaluation" TargetMode="External"/><Relationship Id="rId4" Type="http://schemas.openxmlformats.org/officeDocument/2006/relationships/image" Target="../media/image3.png"/><Relationship Id="rId5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106883" y="118750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40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 quantitative evaluation of Optical vs. SAR-based Wave Kinematic Bathymetry</a:t>
            </a:r>
            <a:endParaRPr b="1" sz="40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06875" y="2795225"/>
            <a:ext cx="4402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75"/>
              <a:buFont typeface="Arial"/>
              <a:buNone/>
            </a:pP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algorithm </a:t>
            </a:r>
            <a:r>
              <a:rPr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for deriving nearshore depth in the surf-zone from satellite imagery</a:t>
            </a:r>
            <a:endParaRPr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56" name="Google Shape;56;p13"/>
          <p:cNvSpPr txBox="1"/>
          <p:nvPr>
            <p:ph idx="1" type="subTitle"/>
          </p:nvPr>
        </p:nvSpPr>
        <p:spPr>
          <a:xfrm>
            <a:off x="169200" y="4610175"/>
            <a:ext cx="4402800" cy="414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By Marcel Rodriguez-Riccelli</a:t>
            </a:r>
            <a:endParaRPr i="1" sz="900"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57" name="Google Shape;57;p13" title="github.png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80175" y="4555625"/>
            <a:ext cx="1412826" cy="523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58" name="Google Shape;58;p13" title="osu.png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18225" y="4392974"/>
            <a:ext cx="1975475" cy="631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2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4" name="Google Shape;164;p22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5" name="Google Shape;165;p22"/>
          <p:cNvSpPr txBox="1"/>
          <p:nvPr>
            <p:ph idx="1" type="subTitle"/>
          </p:nvPr>
        </p:nvSpPr>
        <p:spPr>
          <a:xfrm>
            <a:off x="226050" y="1164825"/>
            <a:ext cx="4222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E. FIND DATES 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WHEN SIGNIFICANT WAVE HEIGHT IS &gt; 1M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66" name="Google Shape;166;p22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2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68" name="Google Shape;168;p22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9" name="Google Shape;169;p22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</a:t>
            </a: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2</a:t>
            </a: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0" name="Google Shape;170;p22"/>
          <p:cNvSpPr txBox="1"/>
          <p:nvPr>
            <p:ph idx="1" type="subTitle"/>
          </p:nvPr>
        </p:nvSpPr>
        <p:spPr>
          <a:xfrm>
            <a:off x="358650" y="1980150"/>
            <a:ext cx="3957600" cy="2789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586C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for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C586C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in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aoi_list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: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center_date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datetime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fromisoformat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str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crm_date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))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dates_gt1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[]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header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Path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filename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).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stem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</a:t>
            </a:r>
            <a:r>
              <a:rPr lang="en" sz="850">
                <a:solidFill>
                  <a:srgbClr val="C586C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for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offset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C586C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in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iterate_offset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num_days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):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center_date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+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timedelta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days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offset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 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+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timedelta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days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date_offset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)).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()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path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dir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/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"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{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header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}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_wave_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{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}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.nc"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ds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4EC9B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xr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open_dataset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path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</a:t>
            </a:r>
            <a:endParaRPr sz="850">
              <a:solidFill>
                <a:srgbClr val="CCCCCC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swh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ds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[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"VHM0"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]</a:t>
            </a:r>
            <a:endParaRPr sz="850">
              <a:solidFill>
                <a:srgbClr val="CCCCCC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swh_avg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float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swh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mean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().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values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</a:t>
            </a:r>
            <a:r>
              <a:rPr lang="en" sz="850">
                <a:solidFill>
                  <a:srgbClr val="C586C0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if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swh_avg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&gt;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B5CEA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1.0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:</a:t>
            </a:r>
            <a:endParaRPr sz="850">
              <a:solidFill>
                <a:srgbClr val="6A9955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date_str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D4D4D4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=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strftime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"%Y-%m-</a:t>
            </a:r>
            <a:r>
              <a:rPr lang="en" sz="850">
                <a:solidFill>
                  <a:srgbClr val="569CD6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%d</a:t>
            </a:r>
            <a:r>
              <a:rPr lang="en" sz="850">
                <a:solidFill>
                  <a:srgbClr val="CE9178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"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</a:t>
            </a:r>
            <a:endParaRPr sz="850">
              <a:solidFill>
                <a:srgbClr val="CCCCCC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           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dates_gt1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.</a:t>
            </a:r>
            <a:r>
              <a:rPr lang="en" sz="850">
                <a:solidFill>
                  <a:srgbClr val="DCDCAA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append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(</a:t>
            </a:r>
            <a:r>
              <a:rPr lang="en" sz="850">
                <a:solidFill>
                  <a:srgbClr val="9CDCFE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date_str</a:t>
            </a:r>
            <a:r>
              <a:rPr lang="en" sz="850">
                <a:solidFill>
                  <a:srgbClr val="CCCCCC"/>
                </a:solidFill>
                <a:latin typeface="Roboto Mono SemiBold"/>
                <a:ea typeface="Roboto Mono SemiBold"/>
                <a:cs typeface="Roboto Mono SemiBold"/>
                <a:sym typeface="Roboto Mono SemiBold"/>
              </a:rPr>
              <a:t>)</a:t>
            </a:r>
            <a:endParaRPr sz="850">
              <a:solidFill>
                <a:srgbClr val="C586C0"/>
              </a:solidFill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71" name="Google Shape;171;p22"/>
          <p:cNvSpPr txBox="1"/>
          <p:nvPr>
            <p:ph idx="1" type="subTitle"/>
          </p:nvPr>
        </p:nvSpPr>
        <p:spPr>
          <a:xfrm>
            <a:off x="4692600" y="1164825"/>
            <a:ext cx="4222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F. RECORD AND STORE DATE, SWH, PERIOD, AND SWELL DIRECTION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72" name="Google Shape;172;p22"/>
          <p:cNvSpPr txBox="1"/>
          <p:nvPr>
            <p:ph idx="1" type="subTitle"/>
          </p:nvPr>
        </p:nvSpPr>
        <p:spPr>
          <a:xfrm>
            <a:off x="4825075" y="1980150"/>
            <a:ext cx="3957600" cy="27897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date_str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"swh"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swh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mean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values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"Period"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"VTPK"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mean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values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"direction"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"VMDR"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mean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values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}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900">
              <a:solidFill>
                <a:srgbClr val="C586C0"/>
              </a:solidFill>
              <a:highlight>
                <a:srgbClr val="1F1F1F"/>
              </a:highlight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p23"/>
          <p:cNvSpPr/>
          <p:nvPr/>
        </p:nvSpPr>
        <p:spPr>
          <a:xfrm flipH="1" rot="10800000">
            <a:off x="217200" y="1835100"/>
            <a:ext cx="86946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8" name="Google Shape;178;p23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9" name="Google Shape;179;p23"/>
          <p:cNvSpPr txBox="1"/>
          <p:nvPr>
            <p:ph idx="1" type="subTitle"/>
          </p:nvPr>
        </p:nvSpPr>
        <p:spPr>
          <a:xfrm>
            <a:off x="215400" y="1296075"/>
            <a:ext cx="86982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EXAMPLE - DAYS ELIGIBLE FOR WAVE KINEMATICS BATHYMETRY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80" name="Google Shape;180;p23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3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82" name="Google Shape;182;p23" title="ehukai_swh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74013" y="1960177"/>
            <a:ext cx="7180974" cy="28296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4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8" name="Google Shape;188;p24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24"/>
          <p:cNvSpPr txBox="1"/>
          <p:nvPr>
            <p:ph idx="1" type="subTitle"/>
          </p:nvPr>
        </p:nvSpPr>
        <p:spPr>
          <a:xfrm>
            <a:off x="226050" y="1164825"/>
            <a:ext cx="4222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G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 LOOK FOR SENTINEL-2 DATASETS FROM DAYS WHEN SWH &gt; 1M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0" name="Google Shape;190;p24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24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92" name="Google Shape;192;p24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3" name="Google Shape;193;p24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4" name="Google Shape;194;p24"/>
          <p:cNvSpPr txBox="1"/>
          <p:nvPr>
            <p:ph idx="1" type="subTitle"/>
          </p:nvPr>
        </p:nvSpPr>
        <p:spPr>
          <a:xfrm>
            <a:off x="35865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swh_dates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datetime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fromisoformat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b="1" sz="8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start_of_day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strftime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"%Y-%m-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%d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datetime_range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f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start_of_day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/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start_of_day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}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</a:t>
            </a:r>
            <a:endParaRPr b="1" sz="8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list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catalog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search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collections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"sentinel-2-l2a"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datetime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datetime_range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query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{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"eo:cloud_cover"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{</a:t>
            </a:r>
            <a:r>
              <a:rPr b="1" lang="en" sz="8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"lte"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20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}},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limit</a:t>
            </a:r>
            <a:r>
              <a:rPr b="1" lang="en" sz="8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50</a:t>
            </a:r>
            <a:endParaRPr b="1" sz="800">
              <a:solidFill>
                <a:srgbClr val="B5CEA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).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endParaRPr b="1" sz="8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0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continue</a:t>
            </a:r>
            <a:endParaRPr b="1" sz="800">
              <a:solidFill>
                <a:srgbClr val="C586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0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items_list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append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((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b="1" lang="en" sz="8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5" name="Google Shape;195;p24"/>
          <p:cNvSpPr txBox="1"/>
          <p:nvPr>
            <p:ph idx="1" type="subTitle"/>
          </p:nvPr>
        </p:nvSpPr>
        <p:spPr>
          <a:xfrm>
            <a:off x="4692600" y="1164825"/>
            <a:ext cx="4222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H. GET IMAGE WITH LEAST CLOUD COVER, STORE METADATA WITH AOI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96" name="Google Shape;196;p24"/>
          <p:cNvSpPr txBox="1"/>
          <p:nvPr>
            <p:ph idx="1" type="subTitle"/>
          </p:nvPr>
        </p:nvSpPr>
        <p:spPr>
          <a:xfrm>
            <a:off x="4825075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best_item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min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items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key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lambda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it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.properties.get(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"eo:cloud_cover"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586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found_dates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append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][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"optical"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{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"item_id"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best_item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id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"cloud_cover"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best_item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.properties.get(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"eo:cloud_cover"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100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"sun_azimuth"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best_item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.properties.get(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"view:sun_azimuth"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"sun_elevation"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best_item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.properties.get(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"view:sun_elevation"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}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C586C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5"/>
          <p:cNvSpPr/>
          <p:nvPr/>
        </p:nvSpPr>
        <p:spPr>
          <a:xfrm flipH="1" rot="10800000">
            <a:off x="217200" y="1835100"/>
            <a:ext cx="86946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FFFFF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2" name="Google Shape;202;p25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3" name="Google Shape;203;p25"/>
          <p:cNvSpPr txBox="1"/>
          <p:nvPr>
            <p:ph idx="1" type="subTitle"/>
          </p:nvPr>
        </p:nvSpPr>
        <p:spPr>
          <a:xfrm>
            <a:off x="215400" y="1296075"/>
            <a:ext cx="8698200" cy="45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I. SELECT AN IMAGE FOR WAVE KINEMATICS BATHYMETRY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204" name="Google Shape;204;p25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05" name="Google Shape;205;p25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206" name="Google Shape;206;p25" title="ehukai_optical_2022-04-28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7800" y="1999236"/>
            <a:ext cx="3589265" cy="2751523"/>
          </a:xfrm>
          <a:prstGeom prst="rect">
            <a:avLst/>
          </a:prstGeom>
          <a:noFill/>
          <a:ln>
            <a:noFill/>
          </a:ln>
        </p:spPr>
      </p:pic>
      <p:sp>
        <p:nvSpPr>
          <p:cNvPr id="207" name="Google Shape;207;p25"/>
          <p:cNvSpPr txBox="1"/>
          <p:nvPr>
            <p:ph idx="1" type="subTitle"/>
          </p:nvPr>
        </p:nvSpPr>
        <p:spPr>
          <a:xfrm>
            <a:off x="3987075" y="1980150"/>
            <a:ext cx="48000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Visibility of surface features enhanced by sun glint/glitter, so we want: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Waves traveling toward sun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In example, sun to east, waves traveling east.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8288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Solar elevation </a:t>
            </a: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between</a:t>
            </a: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 20° - 70°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14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EFEFE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4" name="Google Shape;64;p14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p14"/>
          <p:cNvSpPr txBox="1"/>
          <p:nvPr>
            <p:ph idx="1" type="subTitle"/>
          </p:nvPr>
        </p:nvSpPr>
        <p:spPr>
          <a:xfrm>
            <a:off x="228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CONDITIONS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6" name="Google Shape;66;p14"/>
          <p:cNvSpPr txBox="1"/>
          <p:nvPr>
            <p:ph idx="1" type="subTitle"/>
          </p:nvPr>
        </p:nvSpPr>
        <p:spPr>
          <a:xfrm>
            <a:off x="34545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Publicly accessible hydrographic shallow water survey data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Swell-wave regime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Negligible effects from currents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An extended nearshore region of depths below 100 m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67" name="Google Shape;67;p14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EFEFE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8" name="Google Shape;68;p14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69" name="Google Shape;69;p14"/>
          <p:cNvSpPr txBox="1"/>
          <p:nvPr>
            <p:ph idx="1" type="subTitle"/>
          </p:nvPr>
        </p:nvSpPr>
        <p:spPr>
          <a:xfrm>
            <a:off x="482960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Latitude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1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Turbidity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Exposure to marine processes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Depositional / Erosional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Seafloor features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Reef, sandbar, canyon…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0" name="Google Shape;70;p14"/>
          <p:cNvSpPr txBox="1"/>
          <p:nvPr>
            <p:ph idx="1" type="subTitle"/>
          </p:nvPr>
        </p:nvSpPr>
        <p:spPr>
          <a:xfrm>
            <a:off x="4692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VARIATION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71" name="Google Shape;71;p14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1: DETERMINE FOUR AREAS OF INTEREST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5"/>
          <p:cNvSpPr/>
          <p:nvPr/>
        </p:nvSpPr>
        <p:spPr>
          <a:xfrm flipH="1" rot="10800000">
            <a:off x="217200" y="1835100"/>
            <a:ext cx="86934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9" name="Google Shape;79;p15"/>
          <p:cNvSpPr txBox="1"/>
          <p:nvPr>
            <p:ph idx="1" type="subTitle"/>
          </p:nvPr>
        </p:nvSpPr>
        <p:spPr>
          <a:xfrm>
            <a:off x="2351100" y="1309575"/>
            <a:ext cx="4670400" cy="42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1. 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NORTH SHORE OF O’AHU, HAWAII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0" name="Google Shape;80;p15"/>
          <p:cNvSpPr txBox="1"/>
          <p:nvPr>
            <p:ph idx="1" type="subTitle"/>
          </p:nvPr>
        </p:nvSpPr>
        <p:spPr>
          <a:xfrm>
            <a:off x="3847450" y="1996113"/>
            <a:ext cx="49398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21°40'19"N 158°03'42"W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Flat tabletop reef, lava spires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Highly energetic, erosional, especially in winter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Highly sloped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Low turbidity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81" name="Google Shape;81;p15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5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1: DETERMINE FOUR AREAS OF INTEREST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83" name="Google Shape;83;p15" title="ehukai_cr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551" y="1939588"/>
            <a:ext cx="3014888" cy="29027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6"/>
          <p:cNvSpPr/>
          <p:nvPr/>
        </p:nvSpPr>
        <p:spPr>
          <a:xfrm flipH="1" rot="10800000">
            <a:off x="217200" y="1835100"/>
            <a:ext cx="86934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16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0" name="Google Shape;90;p16"/>
          <p:cNvSpPr txBox="1"/>
          <p:nvPr>
            <p:ph idx="1" type="subTitle"/>
          </p:nvPr>
        </p:nvSpPr>
        <p:spPr>
          <a:xfrm>
            <a:off x="24549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2. GOLDEN GATE, CALIFORNIA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1" name="Google Shape;91;p16"/>
          <p:cNvSpPr txBox="1"/>
          <p:nvPr>
            <p:ph idx="1" type="subTitle"/>
          </p:nvPr>
        </p:nvSpPr>
        <p:spPr>
          <a:xfrm>
            <a:off x="3847450" y="1996113"/>
            <a:ext cx="49398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37°47'35"N 122°33'19"W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Bay mouth formed by tectonic subsidence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Highly energetic, erosional, especially in winter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 turbidity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92" name="Google Shape;92;p16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16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1: DETERMINE FOUR AREAS OF INTEREST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94" name="Google Shape;94;p16" title="gg_crm.png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2550" y="1923625"/>
            <a:ext cx="3014898" cy="290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17"/>
          <p:cNvSpPr/>
          <p:nvPr/>
        </p:nvSpPr>
        <p:spPr>
          <a:xfrm flipH="1" rot="10800000">
            <a:off x="217200" y="1835100"/>
            <a:ext cx="86934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17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 txBox="1"/>
          <p:nvPr>
            <p:ph idx="1" type="subTitle"/>
          </p:nvPr>
        </p:nvSpPr>
        <p:spPr>
          <a:xfrm>
            <a:off x="2285550" y="1297875"/>
            <a:ext cx="45729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. DIAMOND SHOALS, NORTH CAROLINA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2" name="Google Shape;102;p17"/>
          <p:cNvSpPr txBox="1"/>
          <p:nvPr>
            <p:ph idx="1" type="subTitle"/>
          </p:nvPr>
        </p:nvSpPr>
        <p:spPr>
          <a:xfrm>
            <a:off x="3847450" y="1996113"/>
            <a:ext cx="49398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35°12'15"N 75°29'40"W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Shifting sandbars that extend 8 miles from shore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Broad continental shelf / slightly sloped relief, depositional coast, lower energy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 turbidity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03" name="Google Shape;103;p17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1: DETERMINE FOUR AREAS OF INTEREST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05" name="Google Shape;105;p17" title="dshoals_cr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50" y="1923625"/>
            <a:ext cx="3014898" cy="290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8"/>
          <p:cNvSpPr/>
          <p:nvPr/>
        </p:nvSpPr>
        <p:spPr>
          <a:xfrm flipH="1" rot="10800000">
            <a:off x="217200" y="1835100"/>
            <a:ext cx="86934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chemeClr val="lt1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1" name="Google Shape;111;p18"/>
          <p:cNvSpPr/>
          <p:nvPr/>
        </p:nvSpPr>
        <p:spPr>
          <a:xfrm>
            <a:off x="217200" y="1176825"/>
            <a:ext cx="86982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2" name="Google Shape;112;p18"/>
          <p:cNvSpPr txBox="1"/>
          <p:nvPr>
            <p:ph idx="1" type="subTitle"/>
          </p:nvPr>
        </p:nvSpPr>
        <p:spPr>
          <a:xfrm>
            <a:off x="2285550" y="1297875"/>
            <a:ext cx="45729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3. PUNTA JACINTO, PUERTO RICO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3" name="Google Shape;113;p18"/>
          <p:cNvSpPr txBox="1"/>
          <p:nvPr>
            <p:ph idx="1" type="subTitle"/>
          </p:nvPr>
        </p:nvSpPr>
        <p:spPr>
          <a:xfrm>
            <a:off x="3847450" y="1996113"/>
            <a:ext cx="49398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18°32'16"N 67°04'23"W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13716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Highly sloped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Moderately energetic in winter, and subject to episodic extreme hurricane events late summer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Mona Canyon just offshore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Low turbidity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14" name="Google Shape;114;p18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8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1: DETERMINE FOUR AREAS OF INTEREST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pic>
        <p:nvPicPr>
          <p:cNvPr id="116" name="Google Shape;116;p18" title="pj_crm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2550" y="1923625"/>
            <a:ext cx="3014898" cy="29027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9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EFEFE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9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9"/>
          <p:cNvSpPr txBox="1"/>
          <p:nvPr>
            <p:ph idx="1" type="subTitle"/>
          </p:nvPr>
        </p:nvSpPr>
        <p:spPr>
          <a:xfrm>
            <a:off x="228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MINIMUM 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CONDITIONS FOR DATASET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4" name="Google Shape;124;p19"/>
          <p:cNvSpPr txBox="1"/>
          <p:nvPr>
            <p:ph idx="1" type="subTitle"/>
          </p:nvPr>
        </p:nvSpPr>
        <p:spPr>
          <a:xfrm>
            <a:off x="34545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To be able to perform Wave Kinematics Bathymetry to derive nearshore depth: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Mean significant wave height must be over 1m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9144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Average of the highest one-third (33%) of waves (measured from trough to crest)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5" name="Google Shape;125;p19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EFEFEF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6" name="Google Shape;126;p19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27" name="Google Shape;127;p19"/>
          <p:cNvSpPr txBox="1"/>
          <p:nvPr>
            <p:ph idx="1" type="subTitle"/>
          </p:nvPr>
        </p:nvSpPr>
        <p:spPr>
          <a:xfrm>
            <a:off x="482960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Also important to the effectiveness of Wave Kinematics Bathymetry: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Period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500"/>
              <a:buFont typeface="Roboto Mono"/>
              <a:buChar char="-"/>
            </a:pPr>
            <a:r>
              <a:rPr i="1" lang="en" sz="1500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rPr>
              <a:t>Direction</a:t>
            </a:r>
            <a:endParaRPr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8" name="Google Shape;128;p19"/>
          <p:cNvSpPr txBox="1"/>
          <p:nvPr>
            <p:ph idx="1" type="subTitle"/>
          </p:nvPr>
        </p:nvSpPr>
        <p:spPr>
          <a:xfrm>
            <a:off x="4692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ADDITIONAL DATA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29" name="Google Shape;129;p19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9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20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434343"/>
              </a:solidFill>
            </a:endParaRPr>
          </a:p>
        </p:txBody>
      </p:sp>
      <p:sp>
        <p:nvSpPr>
          <p:cNvPr id="137" name="Google Shape;137;p20"/>
          <p:cNvSpPr txBox="1"/>
          <p:nvPr>
            <p:ph idx="1" type="subTitle"/>
          </p:nvPr>
        </p:nvSpPr>
        <p:spPr>
          <a:xfrm>
            <a:off x="228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A. ESTABLISH </a:t>
            </a: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AOI CLASS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8" name="Google Shape;138;p20"/>
          <p:cNvSpPr txBox="1"/>
          <p:nvPr>
            <p:ph idx="1" type="subTitle"/>
          </p:nvPr>
        </p:nvSpPr>
        <p:spPr>
          <a:xfrm>
            <a:off x="358650" y="199610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class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AOI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endParaRPr b="1" sz="850">
              <a:solidFill>
                <a:srgbClr val="4EC9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filename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endParaRPr b="1" sz="850">
              <a:solidFill>
                <a:srgbClr val="4EC9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endParaRPr b="1" sz="850">
              <a:solidFill>
                <a:srgbClr val="4EC9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endParaRPr b="1" sz="850">
              <a:solidFill>
                <a:srgbClr val="4EC9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crm_link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endParaRPr b="1" sz="850">
              <a:solidFill>
                <a:srgbClr val="4EC9B0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crm_local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"null"</a:t>
            </a:r>
            <a:endParaRPr b="1" sz="850">
              <a:solidFill>
                <a:srgbClr val="CE917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"null"</a:t>
            </a:r>
            <a:endParaRPr b="1" sz="850">
              <a:solidFill>
                <a:srgbClr val="CE917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0.25</a:t>
            </a:r>
            <a:endParaRPr b="1" sz="850">
              <a:solidFill>
                <a:srgbClr val="B5CEA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float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0.25</a:t>
            </a:r>
            <a:endParaRPr b="1" sz="850">
              <a:solidFill>
                <a:srgbClr val="B5CEA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8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39" name="Google Shape;139;p20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0" name="Google Shape;140;p20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41" name="Google Shape;141;p20"/>
          <p:cNvSpPr txBox="1"/>
          <p:nvPr>
            <p:ph idx="1" type="subTitle"/>
          </p:nvPr>
        </p:nvSpPr>
        <p:spPr>
          <a:xfrm>
            <a:off x="482960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ehukai_lat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dms_to_decimal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degrees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21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minutes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40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seconds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19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direction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"N"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900">
                <a:solidFill>
                  <a:srgbClr val="6A9955"/>
                </a:solidFill>
                <a:latin typeface="Roboto Mono"/>
                <a:ea typeface="Roboto Mono"/>
                <a:cs typeface="Roboto Mono"/>
                <a:sym typeface="Roboto Mono"/>
              </a:rPr>
              <a:t># 21°40'19"N</a:t>
            </a:r>
            <a:endParaRPr b="1" sz="9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ehukai_lon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dms_to_decimal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degrees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158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minutes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3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seconds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42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direction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"W"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 </a:t>
            </a:r>
            <a:r>
              <a:rPr b="1" lang="en" sz="900">
                <a:solidFill>
                  <a:srgbClr val="6A9955"/>
                </a:solidFill>
                <a:latin typeface="Roboto Mono"/>
                <a:ea typeface="Roboto Mono"/>
                <a:cs typeface="Roboto Mono"/>
                <a:sym typeface="Roboto Mono"/>
              </a:rPr>
              <a:t># 158°03'42"W</a:t>
            </a:r>
            <a:endParaRPr b="1" sz="90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aoi_1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AOI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name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"North Shore, Oahu, Hawaii"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filename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"ehukai"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lat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ehukai_lat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ehukai_lon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bbox_lat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0.05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bbox_lon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0.05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90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crm_link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90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"https://www.ngdc.noaa.gov/thredds/dodsC/crm/cudem/crm_vol10_2023.nc"</a:t>
            </a:r>
            <a:r>
              <a:rPr b="1" lang="en" sz="90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90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i="1" sz="150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2" name="Google Shape;142;p20"/>
          <p:cNvSpPr txBox="1"/>
          <p:nvPr>
            <p:ph idx="1" type="subTitle"/>
          </p:nvPr>
        </p:nvSpPr>
        <p:spPr>
          <a:xfrm>
            <a:off x="4692600" y="1297875"/>
            <a:ext cx="4222800" cy="4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B. INITIALIZE EACH AOI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43" name="Google Shape;143;p20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0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3F3F3"/>
        </a:solidFill>
      </p:bgPr>
    </p:bg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21"/>
          <p:cNvSpPr/>
          <p:nvPr/>
        </p:nvSpPr>
        <p:spPr>
          <a:xfrm flipH="1" rot="10800000">
            <a:off x="217200" y="1835100"/>
            <a:ext cx="4240500" cy="30798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1"/>
          <p:cNvSpPr/>
          <p:nvPr/>
        </p:nvSpPr>
        <p:spPr>
          <a:xfrm>
            <a:off x="217200" y="1176825"/>
            <a:ext cx="42405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21"/>
          <p:cNvSpPr txBox="1"/>
          <p:nvPr>
            <p:ph idx="1" type="subTitle"/>
          </p:nvPr>
        </p:nvSpPr>
        <p:spPr>
          <a:xfrm>
            <a:off x="226050" y="1164825"/>
            <a:ext cx="4222800" cy="71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C. DOWNLOAD CRM FOR EACH AOI, STORE METADATA IN AOI OBJECT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2" name="Google Shape;152;p21"/>
          <p:cNvSpPr txBox="1"/>
          <p:nvPr>
            <p:ph idx="1" type="subTitle"/>
          </p:nvPr>
        </p:nvSpPr>
        <p:spPr>
          <a:xfrm>
            <a:off x="35865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aoi_list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local_nc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download_crm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crm_link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out_dir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"data/crm"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crm_local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local_nc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xr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open_dataset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local_nc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ts_val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attrs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get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"GDAL_TIFFTAG_DATETIME"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ts_val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is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not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FC1FF"/>
                </a:solidFill>
                <a:latin typeface="Roboto Mono"/>
                <a:ea typeface="Roboto Mono"/>
                <a:cs typeface="Roboto Mono"/>
                <a:sym typeface="Roboto Mono"/>
              </a:rPr>
              <a:t>None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ts_str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int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ts_val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date_time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dt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strptime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ts_str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"%Y%m</a:t>
            </a:r>
            <a:r>
              <a:rPr b="1" lang="en" sz="850">
                <a:solidFill>
                  <a:srgbClr val="569CD6"/>
                </a:solidFill>
                <a:latin typeface="Roboto Mono"/>
                <a:ea typeface="Roboto Mono"/>
                <a:cs typeface="Roboto Mono"/>
                <a:sym typeface="Roboto Mono"/>
              </a:rPr>
              <a:t>%d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%H%M%S"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date_time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: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date_str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.GDAL.split(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"released"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)[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1" lang="en" sz="850">
                <a:solidFill>
                  <a:srgbClr val="B5CEA8"/>
                </a:solidFill>
                <a:latin typeface="Roboto Mono"/>
                <a:ea typeface="Roboto Mono"/>
                <a:cs typeface="Roboto Mono"/>
                <a:sym typeface="Roboto Mono"/>
              </a:rPr>
              <a:t>1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].strip().replace(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"/"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"-"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crm_date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date_str</a:t>
            </a:r>
            <a:endParaRPr b="1" i="1" sz="850">
              <a:solidFill>
                <a:schemeClr val="dk1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3" name="Google Shape;153;p21"/>
          <p:cNvSpPr/>
          <p:nvPr/>
        </p:nvSpPr>
        <p:spPr>
          <a:xfrm flipH="1" rot="10800000">
            <a:off x="4692475" y="1867100"/>
            <a:ext cx="4222800" cy="30477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666666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1"/>
          <p:cNvSpPr/>
          <p:nvPr/>
        </p:nvSpPr>
        <p:spPr>
          <a:xfrm>
            <a:off x="4692600" y="1176825"/>
            <a:ext cx="4222800" cy="690300"/>
          </a:xfrm>
          <a:prstGeom prst="round2SameRect">
            <a:avLst>
              <a:gd fmla="val 16667" name="adj1"/>
              <a:gd fmla="val 0" name="adj2"/>
            </a:avLst>
          </a:prstGeom>
          <a:solidFill>
            <a:srgbClr val="D9D9D9"/>
          </a:solidFill>
          <a:ln cap="flat" cmpd="sng" w="38100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 Mono SemiBold"/>
              <a:ea typeface="Roboto Mono SemiBold"/>
              <a:cs typeface="Roboto Mono SemiBold"/>
              <a:sym typeface="Roboto Mono SemiBold"/>
            </a:endParaRPr>
          </a:p>
        </p:txBody>
      </p:sp>
      <p:sp>
        <p:nvSpPr>
          <p:cNvPr id="155" name="Google Shape;155;p21"/>
          <p:cNvSpPr txBox="1"/>
          <p:nvPr>
            <p:ph idx="1" type="subTitle"/>
          </p:nvPr>
        </p:nvSpPr>
        <p:spPr>
          <a:xfrm>
            <a:off x="4829600" y="1980150"/>
            <a:ext cx="3957600" cy="27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</a:t>
            </a: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offset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C586C0"/>
                </a:solidFill>
                <a:latin typeface="Roboto Mono"/>
                <a:ea typeface="Roboto Mono"/>
                <a:cs typeface="Roboto Mono"/>
                <a:sym typeface="Roboto Mono"/>
              </a:rPr>
              <a:t>in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iterate_offset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max_days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):</a:t>
            </a:r>
            <a:endParaRPr b="1" sz="85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center_date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timedelta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days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offset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)).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date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()</a:t>
            </a:r>
            <a:endParaRPr b="1" sz="85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combine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min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6A9955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end_datetime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combine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(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 </a:t>
            </a:r>
            <a:r>
              <a:rPr b="1" lang="en" sz="850">
                <a:solidFill>
                  <a:srgbClr val="4EC9B0"/>
                </a:solidFill>
                <a:latin typeface="Roboto Mono"/>
                <a:ea typeface="Roboto Mono"/>
                <a:cs typeface="Roboto Mono"/>
                <a:sym typeface="Roboto Mono"/>
              </a:rPr>
              <a:t>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max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</a:t>
            </a:r>
            <a:r>
              <a:rPr b="1" lang="en" sz="850">
                <a:solidFill>
                  <a:srgbClr val="DCDCAA"/>
                </a:solidFill>
                <a:latin typeface="Roboto Mono"/>
                <a:ea typeface="Roboto Mono"/>
                <a:cs typeface="Roboto Mono"/>
                <a:sym typeface="Roboto Mono"/>
              </a:rPr>
              <a:t>subset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)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dataset_id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ds_name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variables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[</a:t>
            </a:r>
            <a:r>
              <a:rPr b="1" lang="en" sz="850">
                <a:solidFill>
                  <a:srgbClr val="CE9178"/>
                </a:solidFill>
                <a:latin typeface="Roboto Mono"/>
                <a:ea typeface="Roboto Mono"/>
                <a:cs typeface="Roboto Mono"/>
                <a:sym typeface="Roboto Mono"/>
              </a:rPr>
              <a:t>"VHM0"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],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minimum_longitude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maximum_longitude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bbox_lon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minimum_latitude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-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maximum_latitude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+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a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.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bbox_lat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start_datetime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start_datetime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end_datetime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end_datetime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    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output_filename</a:t>
            </a:r>
            <a:r>
              <a:rPr b="1" lang="en" sz="850">
                <a:solidFill>
                  <a:srgbClr val="D4D4D4"/>
                </a:solidFill>
                <a:latin typeface="Roboto Mono"/>
                <a:ea typeface="Roboto Mono"/>
                <a:cs typeface="Roboto Mono"/>
                <a:sym typeface="Roboto Mono"/>
              </a:rPr>
              <a:t>=</a:t>
            </a:r>
            <a:r>
              <a:rPr b="1" lang="en" sz="850">
                <a:solidFill>
                  <a:srgbClr val="9CDCFE"/>
                </a:solidFill>
                <a:latin typeface="Roboto Mono"/>
                <a:ea typeface="Roboto Mono"/>
                <a:cs typeface="Roboto Mono"/>
                <a:sym typeface="Roboto Mono"/>
              </a:rPr>
              <a:t>outpath_d</a:t>
            </a: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,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850">
                <a:solidFill>
                  <a:srgbClr val="CCCCCC"/>
                </a:solidFill>
                <a:latin typeface="Roboto Mono"/>
                <a:ea typeface="Roboto Mono"/>
                <a:cs typeface="Roboto Mono"/>
                <a:sym typeface="Roboto Mono"/>
              </a:rPr>
              <a:t>       )</a:t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850">
              <a:solidFill>
                <a:srgbClr val="CCCCCC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6" name="Google Shape;156;p21"/>
          <p:cNvSpPr txBox="1"/>
          <p:nvPr>
            <p:ph idx="1" type="subTitle"/>
          </p:nvPr>
        </p:nvSpPr>
        <p:spPr>
          <a:xfrm>
            <a:off x="4692600" y="1168900"/>
            <a:ext cx="4222800" cy="69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D. DOWNLOAD WAVE MODEL DATA FOR</a:t>
            </a:r>
            <a:endParaRPr b="1" sz="17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275"/>
              <a:buNone/>
            </a:pPr>
            <a:r>
              <a:rPr b="1" lang="en" sz="17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SEVERAL DAYS AROUND CRM DATE </a:t>
            </a:r>
            <a:endParaRPr b="1" sz="11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  <p:sp>
        <p:nvSpPr>
          <p:cNvPr id="157" name="Google Shape;157;p21"/>
          <p:cNvSpPr/>
          <p:nvPr/>
        </p:nvSpPr>
        <p:spPr>
          <a:xfrm>
            <a:off x="217200" y="228600"/>
            <a:ext cx="8698200" cy="690300"/>
          </a:xfrm>
          <a:prstGeom prst="roundRect">
            <a:avLst>
              <a:gd fmla="val 16667" name="adj"/>
            </a:avLst>
          </a:prstGeom>
          <a:solidFill>
            <a:srgbClr val="D9D9D9"/>
          </a:solidFill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  <a:effectLst>
            <a:outerShdw blurRad="57150" rotWithShape="0" algn="bl" dir="5400000" dist="38100">
              <a:srgbClr val="434343">
                <a:alpha val="25000"/>
              </a:srgbClr>
            </a:outerShdw>
          </a:effectLst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8" name="Google Shape;158;p21"/>
          <p:cNvSpPr txBox="1"/>
          <p:nvPr>
            <p:ph type="ctrTitle"/>
          </p:nvPr>
        </p:nvSpPr>
        <p:spPr>
          <a:xfrm>
            <a:off x="345450" y="301350"/>
            <a:ext cx="8441700" cy="544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SzPts val="990"/>
              <a:buNone/>
            </a:pPr>
            <a:r>
              <a:rPr b="1" lang="en" sz="2500">
                <a:solidFill>
                  <a:srgbClr val="434343"/>
                </a:solidFill>
                <a:latin typeface="Roboto Mono"/>
                <a:ea typeface="Roboto Mono"/>
                <a:cs typeface="Roboto Mono"/>
                <a:sym typeface="Roboto Mono"/>
              </a:rPr>
              <a:t>STEP 2: LOAD DATA</a:t>
            </a:r>
            <a:endParaRPr b="1" sz="2500">
              <a:solidFill>
                <a:srgbClr val="434343"/>
              </a:solidFill>
              <a:latin typeface="Roboto Mono"/>
              <a:ea typeface="Roboto Mono"/>
              <a:cs typeface="Roboto Mono"/>
              <a:sym typeface="Roboto Mon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